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44C39-394D-4DB6-92BA-1E485F4CA44C}" v="4" dt="2021-05-02T19:43:28.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92" d="100"/>
          <a:sy n="92" d="100"/>
        </p:scale>
        <p:origin x="60" y="2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DE ALCANTARA MACHADO" userId="3b452ff4-cc8c-432b-ab08-3314da94d60c" providerId="ADAL" clId="{7DA44C39-394D-4DB6-92BA-1E485F4CA44C}"/>
    <pc:docChg chg="modSld">
      <pc:chgData name="Fabio DE ALCANTARA MACHADO" userId="3b452ff4-cc8c-432b-ab08-3314da94d60c" providerId="ADAL" clId="{7DA44C39-394D-4DB6-92BA-1E485F4CA44C}" dt="2021-05-02T19:48:48.626" v="117" actId="1076"/>
      <pc:docMkLst>
        <pc:docMk/>
      </pc:docMkLst>
      <pc:sldChg chg="modSp mod">
        <pc:chgData name="Fabio DE ALCANTARA MACHADO" userId="3b452ff4-cc8c-432b-ab08-3314da94d60c" providerId="ADAL" clId="{7DA44C39-394D-4DB6-92BA-1E485F4CA44C}" dt="2021-05-02T19:45:20.110" v="99" actId="20577"/>
        <pc:sldMkLst>
          <pc:docMk/>
          <pc:sldMk cId="1215659181" sldId="257"/>
        </pc:sldMkLst>
        <pc:spChg chg="mod">
          <ac:chgData name="Fabio DE ALCANTARA MACHADO" userId="3b452ff4-cc8c-432b-ab08-3314da94d60c" providerId="ADAL" clId="{7DA44C39-394D-4DB6-92BA-1E485F4CA44C}" dt="2021-05-02T19:45:20.110" v="99" actId="20577"/>
          <ac:spMkLst>
            <pc:docMk/>
            <pc:sldMk cId="1215659181" sldId="257"/>
            <ac:spMk id="4" creationId="{DBAE2D6E-8F60-4C6E-9B23-2E2368EC43C8}"/>
          </ac:spMkLst>
        </pc:spChg>
      </pc:sldChg>
      <pc:sldChg chg="modSp mod">
        <pc:chgData name="Fabio DE ALCANTARA MACHADO" userId="3b452ff4-cc8c-432b-ab08-3314da94d60c" providerId="ADAL" clId="{7DA44C39-394D-4DB6-92BA-1E485F4CA44C}" dt="2021-05-02T19:48:48.626" v="117" actId="1076"/>
        <pc:sldMkLst>
          <pc:docMk/>
          <pc:sldMk cId="1304584924" sldId="259"/>
        </pc:sldMkLst>
        <pc:picChg chg="mod">
          <ac:chgData name="Fabio DE ALCANTARA MACHADO" userId="3b452ff4-cc8c-432b-ab08-3314da94d60c" providerId="ADAL" clId="{7DA44C39-394D-4DB6-92BA-1E485F4CA44C}" dt="2021-05-02T19:48:48.626" v="117" actId="1076"/>
          <ac:picMkLst>
            <pc:docMk/>
            <pc:sldMk cId="1304584924" sldId="259"/>
            <ac:picMk id="4" creationId="{C7A259E0-9ECD-4561-B2E5-505AF4C9609B}"/>
          </ac:picMkLst>
        </pc:picChg>
      </pc:sldChg>
      <pc:sldChg chg="addSp modSp mod">
        <pc:chgData name="Fabio DE ALCANTARA MACHADO" userId="3b452ff4-cc8c-432b-ab08-3314da94d60c" providerId="ADAL" clId="{7DA44C39-394D-4DB6-92BA-1E485F4CA44C}" dt="2021-05-02T19:48:28.720" v="116" actId="6549"/>
        <pc:sldMkLst>
          <pc:docMk/>
          <pc:sldMk cId="1327095092" sldId="262"/>
        </pc:sldMkLst>
        <pc:spChg chg="add mod">
          <ac:chgData name="Fabio DE ALCANTARA MACHADO" userId="3b452ff4-cc8c-432b-ab08-3314da94d60c" providerId="ADAL" clId="{7DA44C39-394D-4DB6-92BA-1E485F4CA44C}" dt="2021-05-02T19:48:28.720" v="116" actId="6549"/>
          <ac:spMkLst>
            <pc:docMk/>
            <pc:sldMk cId="1327095092" sldId="262"/>
            <ac:spMk id="5" creationId="{5FEC9D40-0FD3-46D9-8A53-C66069D358B9}"/>
          </ac:spMkLst>
        </pc:spChg>
        <pc:picChg chg="mod">
          <ac:chgData name="Fabio DE ALCANTARA MACHADO" userId="3b452ff4-cc8c-432b-ab08-3314da94d60c" providerId="ADAL" clId="{7DA44C39-394D-4DB6-92BA-1E485F4CA44C}" dt="2021-05-02T19:43:14.605" v="1" actId="1076"/>
          <ac:picMkLst>
            <pc:docMk/>
            <pc:sldMk cId="1327095092" sldId="262"/>
            <ac:picMk id="2" creationId="{E4F9D758-E6B8-42D2-9391-3BA2ADD28F5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F518-7F6F-4A95-8E80-43F8CCD471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D81FE27-3DE7-4869-96CF-5C831C62BF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63D71F-E2D2-4345-B94B-38744038DEDB}"/>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A43E7B6C-0BD5-4F10-BF24-E2BB1BE847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11A6DF-730F-4D7D-B581-DC3E20E0A058}"/>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2761011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715C-425A-45FA-A43A-8D3588D61CB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EA321F-13C6-4303-A02F-38AD9A681E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278560-E9E8-4F08-AA0D-EBCE360035A7}"/>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90B84E64-E4AD-466D-B96F-FCBA697FB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E8EA23-898C-46D4-83CC-A9748F3D090D}"/>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130069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174EF-3995-48A3-AFB7-E9A662390F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E8EC48-22BD-4953-8F2A-CECF729DCD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CE3A39-061A-4557-AAA8-F079965CC7D8}"/>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DF0B6BF7-74BC-4A60-935C-82CF17728B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6DD348-18AE-40F5-9B5E-B29BAF0E1F53}"/>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171709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7AE7-6A42-462F-8ED4-C669440D49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D38D05F-F750-41F4-9848-CB67A528C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4642DF-0001-4A79-97D6-B84F9621B753}"/>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D9E657D0-9272-48DE-AFC2-29DB4E3A7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FFE6D1-43F4-482D-983D-B71ACD6A05C1}"/>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343229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6E64-2ED2-4EB1-B291-B3F8FB1CF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144F1C3-66A2-46A6-B36A-F5FE9AD869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98E311-4512-4577-989A-91F768DB75DC}"/>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7D208120-C242-45CC-8DA3-DA47D012DE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ABE26A-B7CC-4475-97B3-72A9452921B6}"/>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233146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D449-8709-4B7E-A34B-013C11CDA9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8CA13DB-0198-4AB6-A618-9AB5B9AFA9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864BF4C-AE1E-42CC-BF27-096B421840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2BF5AA-278B-4600-AC9D-82C2C0E83CC7}"/>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6" name="Footer Placeholder 5">
            <a:extLst>
              <a:ext uri="{FF2B5EF4-FFF2-40B4-BE49-F238E27FC236}">
                <a16:creationId xmlns:a16="http://schemas.microsoft.com/office/drawing/2014/main" id="{A7792C4E-454D-4FC1-9643-73A975B66C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750031-6AF2-4938-848B-8F9AFC96BD46}"/>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131695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622F-A793-42B2-9F5C-A94F905208D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429920-F817-4B79-8984-6C50C6F26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9419F-EA7F-40FA-8A18-465250A24B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1101C6-4E74-4CCA-9AEE-22D37DC47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A66585-C64C-40C1-896D-6BCDFEA8C9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8D8478-C267-4E44-B9FD-DAC71748FEF3}"/>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8" name="Footer Placeholder 7">
            <a:extLst>
              <a:ext uri="{FF2B5EF4-FFF2-40B4-BE49-F238E27FC236}">
                <a16:creationId xmlns:a16="http://schemas.microsoft.com/office/drawing/2014/main" id="{3D354E89-7264-4520-B868-0CAB55D1AE6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44A0E70-4B35-489E-93CE-754C68813B0B}"/>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3647400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7B06-145E-4C60-84E8-70C197359DC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66374EC-6CB4-4342-863E-834EAB97AA36}"/>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4" name="Footer Placeholder 3">
            <a:extLst>
              <a:ext uri="{FF2B5EF4-FFF2-40B4-BE49-F238E27FC236}">
                <a16:creationId xmlns:a16="http://schemas.microsoft.com/office/drawing/2014/main" id="{95019426-4519-432C-BA35-DEFC0483FD2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0311E7-282B-411C-9C9A-C51463014289}"/>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3654955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3FF5E-B434-4D87-94C4-E32677F3AD72}"/>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3" name="Footer Placeholder 2">
            <a:extLst>
              <a:ext uri="{FF2B5EF4-FFF2-40B4-BE49-F238E27FC236}">
                <a16:creationId xmlns:a16="http://schemas.microsoft.com/office/drawing/2014/main" id="{6A4CD32D-6599-4E94-A335-282AC1FC1F5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03E8597-B534-4611-BFCC-61811CFA73FA}"/>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42633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DB80-DD61-46B6-AE03-89A1A13DC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F11AE7-D37C-41F1-9C00-5AE666BFC5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1661DD-7D9C-4BDD-820D-934573EDBB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98410-BE74-4C22-8266-318A02E193D1}"/>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6" name="Footer Placeholder 5">
            <a:extLst>
              <a:ext uri="{FF2B5EF4-FFF2-40B4-BE49-F238E27FC236}">
                <a16:creationId xmlns:a16="http://schemas.microsoft.com/office/drawing/2014/main" id="{E51AB84B-9607-4E91-9BD9-3A411A4408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4102F-C06F-4F6F-B6F5-440C5CE28117}"/>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257303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F47C-EE1E-42D3-B5F1-9CFD91CCF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CBEBAAA-65A5-46EC-9275-E03DAB58FD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D6E20C1-551F-413D-8C8C-588B3747C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C046E-7763-4D7A-BEA7-040406994F9C}"/>
              </a:ext>
            </a:extLst>
          </p:cNvPr>
          <p:cNvSpPr>
            <a:spLocks noGrp="1"/>
          </p:cNvSpPr>
          <p:nvPr>
            <p:ph type="dt" sz="half" idx="10"/>
          </p:nvPr>
        </p:nvSpPr>
        <p:spPr/>
        <p:txBody>
          <a:bodyPr/>
          <a:lstStyle/>
          <a:p>
            <a:fld id="{5B889B2A-BEA7-4C3E-8172-CB0EA55C6A7E}" type="datetimeFigureOut">
              <a:rPr lang="en-GB" smtClean="0"/>
              <a:t>02/05/2021</a:t>
            </a:fld>
            <a:endParaRPr lang="en-GB"/>
          </a:p>
        </p:txBody>
      </p:sp>
      <p:sp>
        <p:nvSpPr>
          <p:cNvPr id="6" name="Footer Placeholder 5">
            <a:extLst>
              <a:ext uri="{FF2B5EF4-FFF2-40B4-BE49-F238E27FC236}">
                <a16:creationId xmlns:a16="http://schemas.microsoft.com/office/drawing/2014/main" id="{56553EF7-7405-4551-BD41-1FB7B8B234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3B4E14-8024-41C4-8C55-528FB6561BF4}"/>
              </a:ext>
            </a:extLst>
          </p:cNvPr>
          <p:cNvSpPr>
            <a:spLocks noGrp="1"/>
          </p:cNvSpPr>
          <p:nvPr>
            <p:ph type="sldNum" sz="quarter" idx="12"/>
          </p:nvPr>
        </p:nvSpPr>
        <p:spPr/>
        <p:txBody>
          <a:bodyPr/>
          <a:lstStyle/>
          <a:p>
            <a:fld id="{250C4169-8796-4A38-9F31-14E6F94EE175}" type="slidenum">
              <a:rPr lang="en-GB" smtClean="0"/>
              <a:t>‹#›</a:t>
            </a:fld>
            <a:endParaRPr lang="en-GB"/>
          </a:p>
        </p:txBody>
      </p:sp>
    </p:spTree>
    <p:extLst>
      <p:ext uri="{BB962C8B-B14F-4D97-AF65-F5344CB8AC3E}">
        <p14:creationId xmlns:p14="http://schemas.microsoft.com/office/powerpoint/2010/main" val="1519252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53BBFE-4864-442D-8D4D-41A554CA38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845FD6-069F-4D21-B860-B03761EE87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7DC04F-C1FB-48A5-8B85-B97C6272F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89B2A-BEA7-4C3E-8172-CB0EA55C6A7E}" type="datetimeFigureOut">
              <a:rPr lang="en-GB" smtClean="0"/>
              <a:t>02/05/2021</a:t>
            </a:fld>
            <a:endParaRPr lang="en-GB"/>
          </a:p>
        </p:txBody>
      </p:sp>
      <p:sp>
        <p:nvSpPr>
          <p:cNvPr id="5" name="Footer Placeholder 4">
            <a:extLst>
              <a:ext uri="{FF2B5EF4-FFF2-40B4-BE49-F238E27FC236}">
                <a16:creationId xmlns:a16="http://schemas.microsoft.com/office/drawing/2014/main" id="{2976704B-63B4-4AAB-9664-15EAEBCA2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DE720A4-F0D0-465D-BA27-A92E1F6ADC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C4169-8796-4A38-9F31-14E6F94EE175}" type="slidenum">
              <a:rPr lang="en-GB" smtClean="0"/>
              <a:t>‹#›</a:t>
            </a:fld>
            <a:endParaRPr lang="en-GB"/>
          </a:p>
        </p:txBody>
      </p:sp>
    </p:spTree>
    <p:extLst>
      <p:ext uri="{BB962C8B-B14F-4D97-AF65-F5344CB8AC3E}">
        <p14:creationId xmlns:p14="http://schemas.microsoft.com/office/powerpoint/2010/main" val="2598782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C0D4-1853-4CFD-9574-FAE8076FF573}"/>
              </a:ext>
            </a:extLst>
          </p:cNvPr>
          <p:cNvSpPr>
            <a:spLocks noGrp="1"/>
          </p:cNvSpPr>
          <p:nvPr>
            <p:ph type="ctrTitle"/>
          </p:nvPr>
        </p:nvSpPr>
        <p:spPr/>
        <p:txBody>
          <a:bodyPr/>
          <a:lstStyle/>
          <a:p>
            <a:r>
              <a:rPr lang="en-GB" dirty="0"/>
              <a:t>Where to open an Italian restaurant in Manhattan?</a:t>
            </a:r>
          </a:p>
        </p:txBody>
      </p:sp>
    </p:spTree>
    <p:extLst>
      <p:ext uri="{BB962C8B-B14F-4D97-AF65-F5344CB8AC3E}">
        <p14:creationId xmlns:p14="http://schemas.microsoft.com/office/powerpoint/2010/main" val="3992176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p:txBody>
          <a:bodyPr/>
          <a:lstStyle/>
          <a:p>
            <a:r>
              <a:rPr lang="en-GB" dirty="0"/>
              <a:t>Executive summary</a:t>
            </a:r>
          </a:p>
        </p:txBody>
      </p:sp>
      <p:sp>
        <p:nvSpPr>
          <p:cNvPr id="4" name="Content Placeholder 3">
            <a:extLst>
              <a:ext uri="{FF2B5EF4-FFF2-40B4-BE49-F238E27FC236}">
                <a16:creationId xmlns:a16="http://schemas.microsoft.com/office/drawing/2014/main" id="{DBAE2D6E-8F60-4C6E-9B23-2E2368EC43C8}"/>
              </a:ext>
            </a:extLst>
          </p:cNvPr>
          <p:cNvSpPr>
            <a:spLocks noGrp="1"/>
          </p:cNvSpPr>
          <p:nvPr>
            <p:ph idx="1"/>
          </p:nvPr>
        </p:nvSpPr>
        <p:spPr/>
        <p:txBody>
          <a:bodyPr>
            <a:normAutofit fontScale="77500" lnSpcReduction="20000"/>
          </a:bodyPr>
          <a:lstStyle/>
          <a:p>
            <a:r>
              <a:rPr lang="en-GB" dirty="0"/>
              <a:t>This project will look into the best neighbourhood in Manhattan to open an Italian restaurant.</a:t>
            </a:r>
          </a:p>
          <a:p>
            <a:endParaRPr lang="en-GB" dirty="0"/>
          </a:p>
          <a:p>
            <a:r>
              <a:rPr lang="en-GB" dirty="0"/>
              <a:t>Assuming that the interest (or appetite if you will </a:t>
            </a:r>
            <a:r>
              <a:rPr lang="en-GB" dirty="0">
                <a:sym typeface="Wingdings" panose="05000000000000000000" pitchFamily="2" charset="2"/>
              </a:rPr>
              <a:t>) for an Italian restaurant is similar across Manhattan, and that this is a very popular type of restaurant, we’ll use the data from Foursquare regarding the proportion of different types of restaurants for each neighbourhood and try to identify areas where an Italian restaurant could be open without saturating the market.</a:t>
            </a:r>
          </a:p>
          <a:p>
            <a:endParaRPr lang="en-GB" dirty="0">
              <a:sym typeface="Wingdings" panose="05000000000000000000" pitchFamily="2" charset="2"/>
            </a:endParaRPr>
          </a:p>
          <a:p>
            <a:r>
              <a:rPr lang="en-GB" dirty="0">
                <a:sym typeface="Wingdings" panose="05000000000000000000" pitchFamily="2" charset="2"/>
              </a:rPr>
              <a:t>First we’ll </a:t>
            </a:r>
            <a:r>
              <a:rPr lang="en-GB" dirty="0" err="1">
                <a:sym typeface="Wingdings" panose="05000000000000000000" pitchFamily="2" charset="2"/>
              </a:rPr>
              <a:t>analyze</a:t>
            </a:r>
            <a:r>
              <a:rPr lang="en-GB" dirty="0">
                <a:sym typeface="Wingdings" panose="05000000000000000000" pitchFamily="2" charset="2"/>
              </a:rPr>
              <a:t> the TOP10 types of restaurant/food place for each neighbourhood and we’ll focus on those areas where Italian restaurants are not in the TOP10.</a:t>
            </a:r>
          </a:p>
          <a:p>
            <a:endParaRPr lang="en-GB" dirty="0">
              <a:sym typeface="Wingdings" panose="05000000000000000000" pitchFamily="2" charset="2"/>
            </a:endParaRPr>
          </a:p>
          <a:p>
            <a:r>
              <a:rPr lang="en-GB" dirty="0">
                <a:sym typeface="Wingdings" panose="05000000000000000000" pitchFamily="2" charset="2"/>
              </a:rPr>
              <a:t>Results will show 2 potential areas (which are actually close to each other)</a:t>
            </a:r>
            <a:endParaRPr lang="en-GB" dirty="0"/>
          </a:p>
          <a:p>
            <a:endParaRPr lang="en-GB" dirty="0"/>
          </a:p>
        </p:txBody>
      </p:sp>
    </p:spTree>
    <p:extLst>
      <p:ext uri="{BB962C8B-B14F-4D97-AF65-F5344CB8AC3E}">
        <p14:creationId xmlns:p14="http://schemas.microsoft.com/office/powerpoint/2010/main" val="121565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p:txBody>
          <a:bodyPr/>
          <a:lstStyle/>
          <a:p>
            <a:r>
              <a:rPr lang="en-GB" dirty="0"/>
              <a:t>Manhattan neighbourhoods in the map</a:t>
            </a:r>
          </a:p>
        </p:txBody>
      </p:sp>
      <p:pic>
        <p:nvPicPr>
          <p:cNvPr id="6" name="Picture 5">
            <a:extLst>
              <a:ext uri="{FF2B5EF4-FFF2-40B4-BE49-F238E27FC236}">
                <a16:creationId xmlns:a16="http://schemas.microsoft.com/office/drawing/2014/main" id="{23C0C487-AB47-48AB-A874-FF0AD2BF08AE}"/>
              </a:ext>
            </a:extLst>
          </p:cNvPr>
          <p:cNvPicPr>
            <a:picLocks noChangeAspect="1"/>
          </p:cNvPicPr>
          <p:nvPr/>
        </p:nvPicPr>
        <p:blipFill rotWithShape="1">
          <a:blip r:embed="rId2"/>
          <a:srcRect l="18468" t="21894" r="16228" b="18409"/>
          <a:stretch/>
        </p:blipFill>
        <p:spPr>
          <a:xfrm>
            <a:off x="997527" y="1690688"/>
            <a:ext cx="6717723" cy="4094019"/>
          </a:xfrm>
          <a:prstGeom prst="rect">
            <a:avLst/>
          </a:prstGeom>
        </p:spPr>
      </p:pic>
    </p:spTree>
    <p:extLst>
      <p:ext uri="{BB962C8B-B14F-4D97-AF65-F5344CB8AC3E}">
        <p14:creationId xmlns:p14="http://schemas.microsoft.com/office/powerpoint/2010/main" val="162008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a:xfrm>
            <a:off x="69273" y="645679"/>
            <a:ext cx="2512868" cy="5443393"/>
          </a:xfrm>
        </p:spPr>
        <p:txBody>
          <a:bodyPr>
            <a:normAutofit/>
          </a:bodyPr>
          <a:lstStyle/>
          <a:p>
            <a:r>
              <a:rPr lang="en-GB" sz="3600" dirty="0"/>
              <a:t>Top 10 most common restaurants / food places per neighbour-hood</a:t>
            </a:r>
          </a:p>
        </p:txBody>
      </p:sp>
      <p:pic>
        <p:nvPicPr>
          <p:cNvPr id="4" name="Picture 3">
            <a:extLst>
              <a:ext uri="{FF2B5EF4-FFF2-40B4-BE49-F238E27FC236}">
                <a16:creationId xmlns:a16="http://schemas.microsoft.com/office/drawing/2014/main" id="{C7A259E0-9ECD-4561-B2E5-505AF4C9609B}"/>
              </a:ext>
            </a:extLst>
          </p:cNvPr>
          <p:cNvPicPr>
            <a:picLocks noChangeAspect="1"/>
          </p:cNvPicPr>
          <p:nvPr/>
        </p:nvPicPr>
        <p:blipFill>
          <a:blip r:embed="rId2"/>
          <a:stretch>
            <a:fillRect/>
          </a:stretch>
        </p:blipFill>
        <p:spPr>
          <a:xfrm>
            <a:off x="2454304" y="285736"/>
            <a:ext cx="9668423" cy="6286528"/>
          </a:xfrm>
          <a:prstGeom prst="rect">
            <a:avLst/>
          </a:prstGeom>
        </p:spPr>
      </p:pic>
    </p:spTree>
    <p:extLst>
      <p:ext uri="{BB962C8B-B14F-4D97-AF65-F5344CB8AC3E}">
        <p14:creationId xmlns:p14="http://schemas.microsoft.com/office/powerpoint/2010/main" val="130458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p:txBody>
          <a:bodyPr>
            <a:normAutofit fontScale="90000"/>
          </a:bodyPr>
          <a:lstStyle/>
          <a:p>
            <a:r>
              <a:rPr lang="en-GB" dirty="0"/>
              <a:t>In 13 neighbourhoods (out of 40), Italian restaurants are the most common restaurant type</a:t>
            </a:r>
          </a:p>
        </p:txBody>
      </p:sp>
      <p:pic>
        <p:nvPicPr>
          <p:cNvPr id="2" name="Picture 1">
            <a:extLst>
              <a:ext uri="{FF2B5EF4-FFF2-40B4-BE49-F238E27FC236}">
                <a16:creationId xmlns:a16="http://schemas.microsoft.com/office/drawing/2014/main" id="{D0A62062-C088-4129-AD43-EC343EBED33D}"/>
              </a:ext>
            </a:extLst>
          </p:cNvPr>
          <p:cNvPicPr>
            <a:picLocks noChangeAspect="1"/>
          </p:cNvPicPr>
          <p:nvPr/>
        </p:nvPicPr>
        <p:blipFill rotWithShape="1">
          <a:blip r:embed="rId2"/>
          <a:srcRect l="18418" t="16970" r="15825" b="23712"/>
          <a:stretch/>
        </p:blipFill>
        <p:spPr>
          <a:xfrm>
            <a:off x="1657349" y="1628343"/>
            <a:ext cx="8525742" cy="5127231"/>
          </a:xfrm>
          <a:prstGeom prst="rect">
            <a:avLst/>
          </a:prstGeom>
        </p:spPr>
      </p:pic>
    </p:spTree>
    <p:extLst>
      <p:ext uri="{BB962C8B-B14F-4D97-AF65-F5344CB8AC3E}">
        <p14:creationId xmlns:p14="http://schemas.microsoft.com/office/powerpoint/2010/main" val="62575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p:txBody>
          <a:bodyPr>
            <a:normAutofit/>
          </a:bodyPr>
          <a:lstStyle/>
          <a:p>
            <a:r>
              <a:rPr lang="en-GB" dirty="0"/>
              <a:t>While in 14 neighbourhoods, Italian restaurants do not appear in the TOP10</a:t>
            </a:r>
          </a:p>
        </p:txBody>
      </p:sp>
      <p:pic>
        <p:nvPicPr>
          <p:cNvPr id="4" name="Picture 3">
            <a:extLst>
              <a:ext uri="{FF2B5EF4-FFF2-40B4-BE49-F238E27FC236}">
                <a16:creationId xmlns:a16="http://schemas.microsoft.com/office/drawing/2014/main" id="{C556C780-7268-4D7B-B27E-23AD95FDA247}"/>
              </a:ext>
            </a:extLst>
          </p:cNvPr>
          <p:cNvPicPr>
            <a:picLocks noChangeAspect="1"/>
          </p:cNvPicPr>
          <p:nvPr/>
        </p:nvPicPr>
        <p:blipFill rotWithShape="1">
          <a:blip r:embed="rId2"/>
          <a:srcRect l="18367" t="21591" r="16633" b="18864"/>
          <a:stretch/>
        </p:blipFill>
        <p:spPr>
          <a:xfrm>
            <a:off x="966354" y="1690688"/>
            <a:ext cx="7912677" cy="4832452"/>
          </a:xfrm>
          <a:prstGeom prst="rect">
            <a:avLst/>
          </a:prstGeom>
        </p:spPr>
      </p:pic>
    </p:spTree>
    <p:extLst>
      <p:ext uri="{BB962C8B-B14F-4D97-AF65-F5344CB8AC3E}">
        <p14:creationId xmlns:p14="http://schemas.microsoft.com/office/powerpoint/2010/main" val="391821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9CD5D-3766-4937-9C28-CF854DA1242C}"/>
              </a:ext>
            </a:extLst>
          </p:cNvPr>
          <p:cNvSpPr>
            <a:spLocks noGrp="1"/>
          </p:cNvSpPr>
          <p:nvPr>
            <p:ph type="title"/>
          </p:nvPr>
        </p:nvSpPr>
        <p:spPr/>
        <p:txBody>
          <a:bodyPr>
            <a:normAutofit fontScale="90000"/>
          </a:bodyPr>
          <a:lstStyle/>
          <a:p>
            <a:r>
              <a:rPr lang="en-GB" dirty="0"/>
              <a:t>Looking at these 14 neighbourhoods, most of them still have “pizza place” in the TOP10, so if we remove those, we reach 3 areas, as below</a:t>
            </a:r>
          </a:p>
        </p:txBody>
      </p:sp>
      <p:pic>
        <p:nvPicPr>
          <p:cNvPr id="2" name="Picture 1">
            <a:extLst>
              <a:ext uri="{FF2B5EF4-FFF2-40B4-BE49-F238E27FC236}">
                <a16:creationId xmlns:a16="http://schemas.microsoft.com/office/drawing/2014/main" id="{E4F9D758-E6B8-42D2-9391-3BA2ADD28F5B}"/>
              </a:ext>
            </a:extLst>
          </p:cNvPr>
          <p:cNvPicPr>
            <a:picLocks noChangeAspect="1"/>
          </p:cNvPicPr>
          <p:nvPr/>
        </p:nvPicPr>
        <p:blipFill rotWithShape="1">
          <a:blip r:embed="rId2"/>
          <a:srcRect l="18569" t="24652" r="16128" b="16061"/>
          <a:stretch/>
        </p:blipFill>
        <p:spPr>
          <a:xfrm>
            <a:off x="1165514" y="2121910"/>
            <a:ext cx="6717724" cy="4065876"/>
          </a:xfrm>
          <a:prstGeom prst="rect">
            <a:avLst/>
          </a:prstGeom>
        </p:spPr>
      </p:pic>
      <p:sp>
        <p:nvSpPr>
          <p:cNvPr id="5" name="TextBox 4">
            <a:extLst>
              <a:ext uri="{FF2B5EF4-FFF2-40B4-BE49-F238E27FC236}">
                <a16:creationId xmlns:a16="http://schemas.microsoft.com/office/drawing/2014/main" id="{5FEC9D40-0FD3-46D9-8A53-C66069D358B9}"/>
              </a:ext>
            </a:extLst>
          </p:cNvPr>
          <p:cNvSpPr txBox="1"/>
          <p:nvPr/>
        </p:nvSpPr>
        <p:spPr>
          <a:xfrm>
            <a:off x="8193232" y="2567226"/>
            <a:ext cx="3517322" cy="2862322"/>
          </a:xfrm>
          <a:prstGeom prst="rect">
            <a:avLst/>
          </a:prstGeom>
          <a:noFill/>
        </p:spPr>
        <p:txBody>
          <a:bodyPr wrap="square" rtlCol="0">
            <a:spAutoFit/>
          </a:bodyPr>
          <a:lstStyle/>
          <a:p>
            <a:r>
              <a:rPr lang="en-GB" b="1" dirty="0"/>
              <a:t>CONCLUSION:</a:t>
            </a:r>
          </a:p>
          <a:p>
            <a:r>
              <a:rPr lang="en-GB" dirty="0"/>
              <a:t>Knowing that the neighbourhood of Stuyvesant Town (bottom right) only got 5 restaurants in Foursquare (showing a potential lack of demand), the neighbourhoods of </a:t>
            </a:r>
            <a:r>
              <a:rPr lang="en-GB" b="1" dirty="0"/>
              <a:t>Midtown</a:t>
            </a:r>
            <a:r>
              <a:rPr lang="en-GB" dirty="0"/>
              <a:t> and </a:t>
            </a:r>
            <a:r>
              <a:rPr lang="en-GB" b="1" dirty="0"/>
              <a:t>Midtown South </a:t>
            </a:r>
            <a:r>
              <a:rPr lang="en-GB" dirty="0"/>
              <a:t>look the most attractive to open an Italian restaurant in Manhattan</a:t>
            </a:r>
          </a:p>
        </p:txBody>
      </p:sp>
    </p:spTree>
    <p:extLst>
      <p:ext uri="{BB962C8B-B14F-4D97-AF65-F5344CB8AC3E}">
        <p14:creationId xmlns:p14="http://schemas.microsoft.com/office/powerpoint/2010/main" val="1327095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258</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Where to open an Italian restaurant in Manhattan?</vt:lpstr>
      <vt:lpstr>Executive summary</vt:lpstr>
      <vt:lpstr>Manhattan neighbourhoods in the map</vt:lpstr>
      <vt:lpstr>Top 10 most common restaurants / food places per neighbour-hood</vt:lpstr>
      <vt:lpstr>In 13 neighbourhoods (out of 40), Italian restaurants are the most common restaurant type</vt:lpstr>
      <vt:lpstr>While in 14 neighbourhoods, Italian restaurants do not appear in the TOP10</vt:lpstr>
      <vt:lpstr>Looking at these 14 neighbourhoods, most of them still have “pizza place” in the TOP10, so if we remove those, we reach 3 areas, as below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to open an Italian restaurant in Manhattan?</dc:title>
  <dc:creator>Fabio DE ALCANTARA MACHADO</dc:creator>
  <cp:lastModifiedBy>Fabio DE ALCANTARA MACHADO</cp:lastModifiedBy>
  <cp:revision>3</cp:revision>
  <dcterms:created xsi:type="dcterms:W3CDTF">2021-05-02T19:23:39Z</dcterms:created>
  <dcterms:modified xsi:type="dcterms:W3CDTF">2021-05-02T19:48:59Z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8e38f7-19fe-4052-9f95-09a6074a026b_Enabled">
    <vt:lpwstr>true</vt:lpwstr>
  </property>
  <property fmtid="{D5CDD505-2E9C-101B-9397-08002B2CF9AE}" pid="3" name="MSIP_Label_728e38f7-19fe-4052-9f95-09a6074a026b_SetDate">
    <vt:lpwstr>2021-05-02T19:23:43Z</vt:lpwstr>
  </property>
  <property fmtid="{D5CDD505-2E9C-101B-9397-08002B2CF9AE}" pid="4" name="MSIP_Label_728e38f7-19fe-4052-9f95-09a6074a026b_Method">
    <vt:lpwstr>Standard</vt:lpwstr>
  </property>
  <property fmtid="{D5CDD505-2E9C-101B-9397-08002B2CF9AE}" pid="5" name="MSIP_Label_728e38f7-19fe-4052-9f95-09a6074a026b_Name">
    <vt:lpwstr>728e38f7-19fe-4052-9f95-09a6074a026b</vt:lpwstr>
  </property>
  <property fmtid="{D5CDD505-2E9C-101B-9397-08002B2CF9AE}" pid="6" name="MSIP_Label_728e38f7-19fe-4052-9f95-09a6074a026b_SiteId">
    <vt:lpwstr>506d4541-f9c2-40c2-a103-1aa4736de230</vt:lpwstr>
  </property>
  <property fmtid="{D5CDD505-2E9C-101B-9397-08002B2CF9AE}" pid="7" name="MSIP_Label_728e38f7-19fe-4052-9f95-09a6074a026b_ActionId">
    <vt:lpwstr>c73ca1ca-5e53-4742-a5cc-77aefb014683</vt:lpwstr>
  </property>
  <property fmtid="{D5CDD505-2E9C-101B-9397-08002B2CF9AE}" pid="8" name="MSIP_Label_728e38f7-19fe-4052-9f95-09a6074a026b_ContentBits">
    <vt:lpwstr>0</vt:lpwstr>
  </property>
</Properties>
</file>